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3D"/>
    <a:srgbClr val="51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2F6DD-8D7F-49D1-AB38-FF256EEDCE83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A5662-0BFA-4F6B-8EEE-D2D9232DA023}">
      <dgm:prSet phldrT="[Text]"/>
      <dgm:spPr>
        <a:solidFill>
          <a:srgbClr val="51004B"/>
        </a:solidFill>
      </dgm:spPr>
      <dgm:t>
        <a:bodyPr/>
        <a:lstStyle/>
        <a:p>
          <a:pPr marL="0" indent="0"/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Review Financial Recor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98C3A-FDAF-4CB9-9BEB-2CFD8394345D}" type="parTrans" cxnId="{77BA30F0-6B12-4990-B0C8-0DAFE4EE8764}">
      <dgm:prSet/>
      <dgm:spPr/>
      <dgm:t>
        <a:bodyPr/>
        <a:lstStyle/>
        <a:p>
          <a:endParaRPr lang="en-US"/>
        </a:p>
      </dgm:t>
    </dgm:pt>
    <dgm:pt modelId="{28A17C16-CF4C-4BA8-8CFE-F3BA67F96E23}" type="sibTrans" cxnId="{77BA30F0-6B12-4990-B0C8-0DAFE4EE8764}">
      <dgm:prSet/>
      <dgm:spPr/>
      <dgm:t>
        <a:bodyPr/>
        <a:lstStyle/>
        <a:p>
          <a:endParaRPr lang="en-US"/>
        </a:p>
      </dgm:t>
    </dgm:pt>
    <dgm:pt modelId="{4C7F7E9B-8C56-47DD-86AA-9D43A3C53458}">
      <dgm:prSet phldrT="[Text]"/>
      <dgm:spPr>
        <a:solidFill>
          <a:srgbClr val="51004B"/>
        </a:solidFill>
      </dgm:spPr>
      <dgm:t>
        <a:bodyPr/>
        <a:lstStyle/>
        <a:p>
          <a:pPr marL="114300" indent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Does the rep payee meet all of the beneficiary’s financial needs?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80860-05E3-438C-9325-52EC9FFACE86}" type="parTrans" cxnId="{3CAC7122-B510-40E2-868E-0C965153871F}">
      <dgm:prSet/>
      <dgm:spPr/>
      <dgm:t>
        <a:bodyPr/>
        <a:lstStyle/>
        <a:p>
          <a:endParaRPr lang="en-US"/>
        </a:p>
      </dgm:t>
    </dgm:pt>
    <dgm:pt modelId="{EEC3F508-6EB9-4B97-AAF1-D6053DD28EF2}" type="sibTrans" cxnId="{3CAC7122-B510-40E2-868E-0C965153871F}">
      <dgm:prSet/>
      <dgm:spPr/>
      <dgm:t>
        <a:bodyPr/>
        <a:lstStyle/>
        <a:p>
          <a:endParaRPr lang="en-US"/>
        </a:p>
      </dgm:t>
    </dgm:pt>
    <dgm:pt modelId="{19C209B6-70FC-42A2-9A3C-F8490C7C521F}">
      <dgm:prSet phldrT="[Text]"/>
      <dgm:spPr>
        <a:solidFill>
          <a:srgbClr val="51004B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Clarify Rep Payee Responsibilities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B7EE65-64A0-48B9-9CDF-C76FC8662373}" type="parTrans" cxnId="{C25BB2B1-2D9A-46A7-9892-0BDE5AFAD526}">
      <dgm:prSet/>
      <dgm:spPr/>
      <dgm:t>
        <a:bodyPr/>
        <a:lstStyle/>
        <a:p>
          <a:endParaRPr lang="en-US"/>
        </a:p>
      </dgm:t>
    </dgm:pt>
    <dgm:pt modelId="{93ABCA70-2904-467C-A160-A0B1314C1B96}" type="sibTrans" cxnId="{C25BB2B1-2D9A-46A7-9892-0BDE5AFAD526}">
      <dgm:prSet/>
      <dgm:spPr/>
      <dgm:t>
        <a:bodyPr/>
        <a:lstStyle/>
        <a:p>
          <a:endParaRPr lang="en-US"/>
        </a:p>
      </dgm:t>
    </dgm:pt>
    <dgm:pt modelId="{042988FE-F545-447C-8510-5AFC67F59873}">
      <dgm:prSet phldrT="[Text]"/>
      <dgm:spPr>
        <a:solidFill>
          <a:srgbClr val="51004B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Non-urgent referrals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8DD99-7687-44E5-9B98-47F34DA96C89}" type="parTrans" cxnId="{34E1D3D6-03DB-4DAB-B51C-9528522845E8}">
      <dgm:prSet/>
      <dgm:spPr/>
      <dgm:t>
        <a:bodyPr/>
        <a:lstStyle/>
        <a:p>
          <a:endParaRPr lang="en-US"/>
        </a:p>
      </dgm:t>
    </dgm:pt>
    <dgm:pt modelId="{523B8978-9AC8-4382-ADBA-416404D60D66}" type="sibTrans" cxnId="{34E1D3D6-03DB-4DAB-B51C-9528522845E8}">
      <dgm:prSet/>
      <dgm:spPr/>
      <dgm:t>
        <a:bodyPr/>
        <a:lstStyle/>
        <a:p>
          <a:endParaRPr lang="en-US"/>
        </a:p>
      </dgm:t>
    </dgm:pt>
    <dgm:pt modelId="{ACF20465-D7E1-409D-B7D3-DA6737989E1A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Connect beneficiaries to community resources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BE8B2-0965-482D-937E-0DFEFF9A53E1}" type="parTrans" cxnId="{94D7B367-81FC-4F4C-A4E9-C2416FBCFFC8}">
      <dgm:prSet/>
      <dgm:spPr/>
      <dgm:t>
        <a:bodyPr/>
        <a:lstStyle/>
        <a:p>
          <a:endParaRPr lang="en-US"/>
        </a:p>
      </dgm:t>
    </dgm:pt>
    <dgm:pt modelId="{7181FD15-1476-4239-B749-15FC3BD27913}" type="sibTrans" cxnId="{94D7B367-81FC-4F4C-A4E9-C2416FBCFFC8}">
      <dgm:prSet/>
      <dgm:spPr/>
      <dgm:t>
        <a:bodyPr/>
        <a:lstStyle/>
        <a:p>
          <a:endParaRPr lang="en-US"/>
        </a:p>
      </dgm:t>
    </dgm:pt>
    <dgm:pt modelId="{24EC636C-E178-4478-866B-75F59AD2CE1B}">
      <dgm:prSet phldrT="[Text]"/>
      <dgm:spPr>
        <a:solidFill>
          <a:srgbClr val="51004B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Urgent Referrals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72F2C-C5AE-4E90-9B92-DA3CA207ACB6}" type="parTrans" cxnId="{B86F7483-4AC0-4427-829E-A3D1804F44BA}">
      <dgm:prSet/>
      <dgm:spPr/>
      <dgm:t>
        <a:bodyPr/>
        <a:lstStyle/>
        <a:p>
          <a:endParaRPr lang="en-US"/>
        </a:p>
      </dgm:t>
    </dgm:pt>
    <dgm:pt modelId="{56FC1DF1-8786-48B0-9046-A9953CDCBB0A}" type="sibTrans" cxnId="{B86F7483-4AC0-4427-829E-A3D1804F44BA}">
      <dgm:prSet/>
      <dgm:spPr/>
      <dgm:t>
        <a:bodyPr/>
        <a:lstStyle/>
        <a:p>
          <a:endParaRPr lang="en-US"/>
        </a:p>
      </dgm:t>
    </dgm:pt>
    <dgm:pt modelId="{C6F6877F-C9F0-44DB-A5DB-37A9DD648632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Recommend SSA contact rep payee to provide more training</a:t>
          </a:r>
        </a:p>
      </dgm:t>
    </dgm:pt>
    <dgm:pt modelId="{235D5C35-7572-4038-A164-6775941BC370}" type="parTrans" cxnId="{9FCE8359-B2D2-43AA-B7AB-8BA216FDD3F0}">
      <dgm:prSet/>
      <dgm:spPr/>
      <dgm:t>
        <a:bodyPr/>
        <a:lstStyle/>
        <a:p>
          <a:endParaRPr lang="en-US"/>
        </a:p>
      </dgm:t>
    </dgm:pt>
    <dgm:pt modelId="{607EB453-3A24-4974-A715-321B335C36DB}" type="sibTrans" cxnId="{9FCE8359-B2D2-43AA-B7AB-8BA216FDD3F0}">
      <dgm:prSet/>
      <dgm:spPr/>
      <dgm:t>
        <a:bodyPr/>
        <a:lstStyle/>
        <a:p>
          <a:endParaRPr lang="en-US"/>
        </a:p>
      </dgm:t>
    </dgm:pt>
    <dgm:pt modelId="{28076AD3-34A7-4DFF-8D10-C222D7B54F30}">
      <dgm:prSet phldrT="[Text]"/>
      <dgm:spPr>
        <a:solidFill>
          <a:srgbClr val="51004B"/>
        </a:solidFill>
      </dgm:spPr>
      <dgm:t>
        <a:bodyPr/>
        <a:lstStyle/>
        <a:p>
          <a:pPr marL="114300" indent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Does the beneficiary have access to personal spending money?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0F679-0D05-4FBC-91BD-F79BFE324410}" type="parTrans" cxnId="{367F20F2-2B58-427F-A49E-9522F5D07379}">
      <dgm:prSet/>
      <dgm:spPr/>
      <dgm:t>
        <a:bodyPr/>
        <a:lstStyle/>
        <a:p>
          <a:endParaRPr lang="en-US"/>
        </a:p>
      </dgm:t>
    </dgm:pt>
    <dgm:pt modelId="{C8A5DCBD-9A3A-498F-88E5-066814EDBC6C}" type="sibTrans" cxnId="{367F20F2-2B58-427F-A49E-9522F5D07379}">
      <dgm:prSet/>
      <dgm:spPr/>
      <dgm:t>
        <a:bodyPr/>
        <a:lstStyle/>
        <a:p>
          <a:endParaRPr lang="en-US"/>
        </a:p>
      </dgm:t>
    </dgm:pt>
    <dgm:pt modelId="{0AC2134F-B187-44BF-B165-D2576DE58491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Financial misuse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FCBAC-8BA9-4C4D-B4D7-50EB577DEA45}" type="parTrans" cxnId="{8030C377-FAB4-4241-86B4-D32E90FBF72A}">
      <dgm:prSet/>
      <dgm:spPr/>
      <dgm:t>
        <a:bodyPr/>
        <a:lstStyle/>
        <a:p>
          <a:endParaRPr lang="en-US"/>
        </a:p>
      </dgm:t>
    </dgm:pt>
    <dgm:pt modelId="{FE155C01-2B88-4354-BEA1-C76FAE10C3AC}" type="sibTrans" cxnId="{8030C377-FAB4-4241-86B4-D32E90FBF72A}">
      <dgm:prSet/>
      <dgm:spPr/>
      <dgm:t>
        <a:bodyPr/>
        <a:lstStyle/>
        <a:p>
          <a:endParaRPr lang="en-US"/>
        </a:p>
      </dgm:t>
    </dgm:pt>
    <dgm:pt modelId="{DF2EEFD1-B553-4EF7-A8BD-FC6B72B87243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Health/Safety concerns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AAFAA4-AD7F-4E45-82EA-EF175808D507}" type="parTrans" cxnId="{84B87CE6-04BD-4A89-8996-B62E06FB1D4C}">
      <dgm:prSet/>
      <dgm:spPr/>
      <dgm:t>
        <a:bodyPr/>
        <a:lstStyle/>
        <a:p>
          <a:endParaRPr lang="en-US"/>
        </a:p>
      </dgm:t>
    </dgm:pt>
    <dgm:pt modelId="{472405A5-2349-4D0A-A778-3D3FDC947194}" type="sibTrans" cxnId="{84B87CE6-04BD-4A89-8996-B62E06FB1D4C}">
      <dgm:prSet/>
      <dgm:spPr/>
      <dgm:t>
        <a:bodyPr/>
        <a:lstStyle/>
        <a:p>
          <a:endParaRPr lang="en-US"/>
        </a:p>
      </dgm:t>
    </dgm:pt>
    <dgm:pt modelId="{DCF5B077-EE3B-411C-AB71-5FE7AD708B01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Provide information such as the “SSA Guide for Rep Payees”</a:t>
          </a:r>
        </a:p>
      </dgm:t>
    </dgm:pt>
    <dgm:pt modelId="{30742827-72DF-446F-8FBF-E7FFAD73D9D6}" type="parTrans" cxnId="{8A0D180D-F8FA-4948-843D-C39240128AEB}">
      <dgm:prSet/>
      <dgm:spPr/>
      <dgm:t>
        <a:bodyPr/>
        <a:lstStyle/>
        <a:p>
          <a:endParaRPr lang="en-US"/>
        </a:p>
      </dgm:t>
    </dgm:pt>
    <dgm:pt modelId="{43F86766-97AE-4EBE-B01A-C336991E4B02}" type="sibTrans" cxnId="{8A0D180D-F8FA-4948-843D-C39240128AEB}">
      <dgm:prSet/>
      <dgm:spPr/>
      <dgm:t>
        <a:bodyPr/>
        <a:lstStyle/>
        <a:p>
          <a:endParaRPr lang="en-US"/>
        </a:p>
      </dgm:t>
    </dgm:pt>
    <dgm:pt modelId="{4F62322B-8208-48A2-A975-15130387A2A8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Non-urgent referrals back to the P&amp;As, i.e. Voting Registration, Restoration of Rights, Supported Decision-Making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7A0B5-C767-49E5-8587-3D7101E00CC5}" type="parTrans" cxnId="{3608DFBE-6908-449D-9B44-49C642847CC4}">
      <dgm:prSet/>
      <dgm:spPr/>
      <dgm:t>
        <a:bodyPr/>
        <a:lstStyle/>
        <a:p>
          <a:endParaRPr lang="en-US"/>
        </a:p>
      </dgm:t>
    </dgm:pt>
    <dgm:pt modelId="{99681FB1-0E25-4BE0-B7F7-8902E4E8A95A}" type="sibTrans" cxnId="{3608DFBE-6908-449D-9B44-49C642847CC4}">
      <dgm:prSet/>
      <dgm:spPr/>
      <dgm:t>
        <a:bodyPr/>
        <a:lstStyle/>
        <a:p>
          <a:endParaRPr lang="en-US"/>
        </a:p>
      </dgm:t>
    </dgm:pt>
    <dgm:pt modelId="{78575F1B-6B18-422A-AB8F-54011CE6AE74}">
      <dgm:prSet phldrT="[Text]"/>
      <dgm:spPr>
        <a:solidFill>
          <a:srgbClr val="51004B"/>
        </a:solidFill>
      </dgm:spPr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Referral to P&amp;A Monitoring Program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A155D-247E-4FCB-81F7-68F88E6DEC84}" type="parTrans" cxnId="{F68D1471-5DC5-4AEA-A8F6-FBA959ABC67E}">
      <dgm:prSet/>
      <dgm:spPr/>
      <dgm:t>
        <a:bodyPr/>
        <a:lstStyle/>
        <a:p>
          <a:endParaRPr lang="en-US"/>
        </a:p>
      </dgm:t>
    </dgm:pt>
    <dgm:pt modelId="{CC3C88FC-C74A-4DF9-8A55-B1DE5E7154E1}" type="sibTrans" cxnId="{F68D1471-5DC5-4AEA-A8F6-FBA959ABC67E}">
      <dgm:prSet/>
      <dgm:spPr/>
      <dgm:t>
        <a:bodyPr/>
        <a:lstStyle/>
        <a:p>
          <a:endParaRPr lang="en-US"/>
        </a:p>
      </dgm:t>
    </dgm:pt>
    <dgm:pt modelId="{6A953301-A196-4D0F-B993-8979A90B68B8}" type="pres">
      <dgm:prSet presAssocID="{87A2F6DD-8D7F-49D1-AB38-FF256EEDCE8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9E8F46-2C47-42E1-8B3F-1049ECCF4E45}" type="pres">
      <dgm:prSet presAssocID="{EFDA5662-0BFA-4F6B-8EEE-D2D9232DA023}" presName="comp" presStyleCnt="0"/>
      <dgm:spPr/>
    </dgm:pt>
    <dgm:pt modelId="{4605EAEE-B6FF-414F-94B6-B060AF9AF6A4}" type="pres">
      <dgm:prSet presAssocID="{EFDA5662-0BFA-4F6B-8EEE-D2D9232DA023}" presName="box" presStyleLbl="node1" presStyleIdx="0" presStyleCnt="4" custScaleX="95869"/>
      <dgm:spPr/>
      <dgm:t>
        <a:bodyPr/>
        <a:lstStyle/>
        <a:p>
          <a:endParaRPr lang="en-US"/>
        </a:p>
      </dgm:t>
    </dgm:pt>
    <dgm:pt modelId="{FD1184C4-0AE6-4508-9E61-E8BD42DEFF78}" type="pres">
      <dgm:prSet presAssocID="{EFDA5662-0BFA-4F6B-8EEE-D2D9232DA023}" presName="img" presStyleLbl="fgImgPlace1" presStyleIdx="0" presStyleCnt="4" custScaleX="53650" custLinFactNeighborX="108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title="Vector Art - Pen and Paper"/>
        </a:ext>
      </dgm:extLst>
    </dgm:pt>
    <dgm:pt modelId="{D75C47DA-9FF1-4366-B241-9E273C495B14}" type="pres">
      <dgm:prSet presAssocID="{EFDA5662-0BFA-4F6B-8EEE-D2D9232DA02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A3B16-EC0D-432B-BFE2-524E6EB430EA}" type="pres">
      <dgm:prSet presAssocID="{28A17C16-CF4C-4BA8-8CFE-F3BA67F96E23}" presName="spacer" presStyleCnt="0"/>
      <dgm:spPr/>
    </dgm:pt>
    <dgm:pt modelId="{3A8F93A1-3887-464A-9E76-D14E0993725F}" type="pres">
      <dgm:prSet presAssocID="{19C209B6-70FC-42A2-9A3C-F8490C7C521F}" presName="comp" presStyleCnt="0"/>
      <dgm:spPr/>
    </dgm:pt>
    <dgm:pt modelId="{3A409A61-233F-4D74-ACFE-49EB593178CC}" type="pres">
      <dgm:prSet presAssocID="{19C209B6-70FC-42A2-9A3C-F8490C7C521F}" presName="box" presStyleLbl="node1" presStyleIdx="1" presStyleCnt="4" custScaleX="95869"/>
      <dgm:spPr/>
      <dgm:t>
        <a:bodyPr/>
        <a:lstStyle/>
        <a:p>
          <a:endParaRPr lang="en-US"/>
        </a:p>
      </dgm:t>
    </dgm:pt>
    <dgm:pt modelId="{AD8330D4-9E09-41C7-8F86-7A8C4C89109A}" type="pres">
      <dgm:prSet presAssocID="{19C209B6-70FC-42A2-9A3C-F8490C7C521F}" presName="img" presStyleLbl="fgImgPlace1" presStyleIdx="1" presStyleCnt="4" custScaleX="53650" custLinFactNeighborX="1080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Vector Art - Two people talking"/>
        </a:ext>
      </dgm:extLst>
    </dgm:pt>
    <dgm:pt modelId="{BA2C9A82-1DC0-45AC-873F-6620BD6B1F30}" type="pres">
      <dgm:prSet presAssocID="{19C209B6-70FC-42A2-9A3C-F8490C7C521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4587E-28CF-426E-A885-B355DAE54B22}" type="pres">
      <dgm:prSet presAssocID="{93ABCA70-2904-467C-A160-A0B1314C1B96}" presName="spacer" presStyleCnt="0"/>
      <dgm:spPr/>
    </dgm:pt>
    <dgm:pt modelId="{4DAB1229-E4A3-4ABB-BBB4-6FDA6B7745E3}" type="pres">
      <dgm:prSet presAssocID="{042988FE-F545-447C-8510-5AFC67F59873}" presName="comp" presStyleCnt="0"/>
      <dgm:spPr/>
    </dgm:pt>
    <dgm:pt modelId="{5F378CC6-10BB-4E48-B4BF-92512F59A940}" type="pres">
      <dgm:prSet presAssocID="{042988FE-F545-447C-8510-5AFC67F59873}" presName="box" presStyleLbl="node1" presStyleIdx="2" presStyleCnt="4" custScaleX="95869"/>
      <dgm:spPr/>
      <dgm:t>
        <a:bodyPr/>
        <a:lstStyle/>
        <a:p>
          <a:endParaRPr lang="en-US"/>
        </a:p>
      </dgm:t>
    </dgm:pt>
    <dgm:pt modelId="{73BCEA08-A4A3-42C8-989D-9AE8993A16A1}" type="pres">
      <dgm:prSet presAssocID="{042988FE-F545-447C-8510-5AFC67F59873}" presName="img" presStyleLbl="fgImgPlace1" presStyleIdx="2" presStyleCnt="4" custScaleX="53650" custScaleY="98156" custLinFactNeighborX="1080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extLst>
        <a:ext uri="{E40237B7-FDA0-4F09-8148-C483321AD2D9}">
          <dgm14:cNvPr xmlns:dgm14="http://schemas.microsoft.com/office/drawing/2010/diagram" id="0" name="" title="Vector Art - Person surrounded by connecting dots"/>
        </a:ext>
      </dgm:extLst>
    </dgm:pt>
    <dgm:pt modelId="{EA68DECB-B4EA-435F-8DB6-32E1C94FC1E3}" type="pres">
      <dgm:prSet presAssocID="{042988FE-F545-447C-8510-5AFC67F5987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97EE8-DBDA-4045-A5B6-4E7BA98DF1B7}" type="pres">
      <dgm:prSet presAssocID="{523B8978-9AC8-4382-ADBA-416404D60D66}" presName="spacer" presStyleCnt="0"/>
      <dgm:spPr/>
    </dgm:pt>
    <dgm:pt modelId="{EDCF3FB0-8629-4B7B-9611-FED0EDDBADF3}" type="pres">
      <dgm:prSet presAssocID="{24EC636C-E178-4478-866B-75F59AD2CE1B}" presName="comp" presStyleCnt="0"/>
      <dgm:spPr/>
    </dgm:pt>
    <dgm:pt modelId="{1992AAD3-F1B0-4B50-892A-6DFC4AEA9420}" type="pres">
      <dgm:prSet presAssocID="{24EC636C-E178-4478-866B-75F59AD2CE1B}" presName="box" presStyleLbl="node1" presStyleIdx="3" presStyleCnt="4" custScaleX="95869"/>
      <dgm:spPr/>
      <dgm:t>
        <a:bodyPr/>
        <a:lstStyle/>
        <a:p>
          <a:endParaRPr lang="en-US"/>
        </a:p>
      </dgm:t>
    </dgm:pt>
    <dgm:pt modelId="{A464C313-2B1A-4D50-8457-70F83935641E}" type="pres">
      <dgm:prSet presAssocID="{24EC636C-E178-4478-866B-75F59AD2CE1B}" presName="img" presStyleLbl="fgImgPlace1" presStyleIdx="3" presStyleCnt="4" custScaleX="53650" custLinFactNeighborX="1080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title="Vector art - Siren with an exclamation mark"/>
        </a:ext>
      </dgm:extLst>
    </dgm:pt>
    <dgm:pt modelId="{BBCC040A-08C4-437A-BA57-CB8112CDE99A}" type="pres">
      <dgm:prSet presAssocID="{24EC636C-E178-4478-866B-75F59AD2CE1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D180D-F8FA-4948-843D-C39240128AEB}" srcId="{19C209B6-70FC-42A2-9A3C-F8490C7C521F}" destId="{DCF5B077-EE3B-411C-AB71-5FE7AD708B01}" srcOrd="1" destOrd="0" parTransId="{30742827-72DF-446F-8FBF-E7FFAD73D9D6}" sibTransId="{43F86766-97AE-4EBE-B01A-C336991E4B02}"/>
    <dgm:cxn modelId="{3FED7195-93C7-4A80-9D38-6AC81FA69A29}" type="presOf" srcId="{78575F1B-6B18-422A-AB8F-54011CE6AE74}" destId="{BBCC040A-08C4-437A-BA57-CB8112CDE99A}" srcOrd="1" destOrd="3" presId="urn:microsoft.com/office/officeart/2005/8/layout/vList4"/>
    <dgm:cxn modelId="{5E8FB21D-7AE9-48D1-B834-D1E8256E8374}" type="presOf" srcId="{EFDA5662-0BFA-4F6B-8EEE-D2D9232DA023}" destId="{D75C47DA-9FF1-4366-B241-9E273C495B14}" srcOrd="1" destOrd="0" presId="urn:microsoft.com/office/officeart/2005/8/layout/vList4"/>
    <dgm:cxn modelId="{5E3E656A-4799-4C41-AE16-85C2A8AF0E12}" type="presOf" srcId="{4F62322B-8208-48A2-A975-15130387A2A8}" destId="{EA68DECB-B4EA-435F-8DB6-32E1C94FC1E3}" srcOrd="1" destOrd="2" presId="urn:microsoft.com/office/officeart/2005/8/layout/vList4"/>
    <dgm:cxn modelId="{B86F7483-4AC0-4427-829E-A3D1804F44BA}" srcId="{87A2F6DD-8D7F-49D1-AB38-FF256EEDCE83}" destId="{24EC636C-E178-4478-866B-75F59AD2CE1B}" srcOrd="3" destOrd="0" parTransId="{21D72F2C-C5AE-4E90-9B92-DA3CA207ACB6}" sibTransId="{56FC1DF1-8786-48B0-9046-A9953CDCBB0A}"/>
    <dgm:cxn modelId="{93C3CA20-52B7-4B5C-AAF7-4E84EB2812F5}" type="presOf" srcId="{ACF20465-D7E1-409D-B7D3-DA6737989E1A}" destId="{EA68DECB-B4EA-435F-8DB6-32E1C94FC1E3}" srcOrd="1" destOrd="1" presId="urn:microsoft.com/office/officeart/2005/8/layout/vList4"/>
    <dgm:cxn modelId="{A81232CD-A55B-457F-A8F3-05588CBE2B5A}" type="presOf" srcId="{4C7F7E9B-8C56-47DD-86AA-9D43A3C53458}" destId="{4605EAEE-B6FF-414F-94B6-B060AF9AF6A4}" srcOrd="0" destOrd="1" presId="urn:microsoft.com/office/officeart/2005/8/layout/vList4"/>
    <dgm:cxn modelId="{9FCE8359-B2D2-43AA-B7AB-8BA216FDD3F0}" srcId="{19C209B6-70FC-42A2-9A3C-F8490C7C521F}" destId="{C6F6877F-C9F0-44DB-A5DB-37A9DD648632}" srcOrd="0" destOrd="0" parTransId="{235D5C35-7572-4038-A164-6775941BC370}" sibTransId="{607EB453-3A24-4974-A715-321B335C36DB}"/>
    <dgm:cxn modelId="{3608DFBE-6908-449D-9B44-49C642847CC4}" srcId="{042988FE-F545-447C-8510-5AFC67F59873}" destId="{4F62322B-8208-48A2-A975-15130387A2A8}" srcOrd="1" destOrd="0" parTransId="{4FF7A0B5-C767-49E5-8587-3D7101E00CC5}" sibTransId="{99681FB1-0E25-4BE0-B7F7-8902E4E8A95A}"/>
    <dgm:cxn modelId="{3CAC7122-B510-40E2-868E-0C965153871F}" srcId="{EFDA5662-0BFA-4F6B-8EEE-D2D9232DA023}" destId="{4C7F7E9B-8C56-47DD-86AA-9D43A3C53458}" srcOrd="0" destOrd="0" parTransId="{02D80860-05E3-438C-9325-52EC9FFACE86}" sibTransId="{EEC3F508-6EB9-4B97-AAF1-D6053DD28EF2}"/>
    <dgm:cxn modelId="{06F7EB26-1045-4DDD-A635-1492D892C70B}" type="presOf" srcId="{DF2EEFD1-B553-4EF7-A8BD-FC6B72B87243}" destId="{1992AAD3-F1B0-4B50-892A-6DFC4AEA9420}" srcOrd="0" destOrd="2" presId="urn:microsoft.com/office/officeart/2005/8/layout/vList4"/>
    <dgm:cxn modelId="{54C51146-3B53-4498-A330-A3BCC9DA07D3}" type="presOf" srcId="{78575F1B-6B18-422A-AB8F-54011CE6AE74}" destId="{1992AAD3-F1B0-4B50-892A-6DFC4AEA9420}" srcOrd="0" destOrd="3" presId="urn:microsoft.com/office/officeart/2005/8/layout/vList4"/>
    <dgm:cxn modelId="{367F20F2-2B58-427F-A49E-9522F5D07379}" srcId="{EFDA5662-0BFA-4F6B-8EEE-D2D9232DA023}" destId="{28076AD3-34A7-4DFF-8D10-C222D7B54F30}" srcOrd="1" destOrd="0" parTransId="{8020F679-0D05-4FBC-91BD-F79BFE324410}" sibTransId="{C8A5DCBD-9A3A-498F-88E5-066814EDBC6C}"/>
    <dgm:cxn modelId="{C2FBC34F-7C54-48B4-8BF1-FA7F74DF736B}" type="presOf" srcId="{C6F6877F-C9F0-44DB-A5DB-37A9DD648632}" destId="{BA2C9A82-1DC0-45AC-873F-6620BD6B1F30}" srcOrd="1" destOrd="1" presId="urn:microsoft.com/office/officeart/2005/8/layout/vList4"/>
    <dgm:cxn modelId="{8030C377-FAB4-4241-86B4-D32E90FBF72A}" srcId="{24EC636C-E178-4478-866B-75F59AD2CE1B}" destId="{0AC2134F-B187-44BF-B165-D2576DE58491}" srcOrd="0" destOrd="0" parTransId="{D01FCBAC-8BA9-4C4D-B4D7-50EB577DEA45}" sibTransId="{FE155C01-2B88-4354-BEA1-C76FAE10C3AC}"/>
    <dgm:cxn modelId="{192C2918-AC5F-4739-A1F2-033ABD27DBC4}" type="presOf" srcId="{0AC2134F-B187-44BF-B165-D2576DE58491}" destId="{BBCC040A-08C4-437A-BA57-CB8112CDE99A}" srcOrd="1" destOrd="1" presId="urn:microsoft.com/office/officeart/2005/8/layout/vList4"/>
    <dgm:cxn modelId="{BC40D2D6-C302-44FC-B46D-08854063B499}" type="presOf" srcId="{DF2EEFD1-B553-4EF7-A8BD-FC6B72B87243}" destId="{BBCC040A-08C4-437A-BA57-CB8112CDE99A}" srcOrd="1" destOrd="2" presId="urn:microsoft.com/office/officeart/2005/8/layout/vList4"/>
    <dgm:cxn modelId="{77BA30F0-6B12-4990-B0C8-0DAFE4EE8764}" srcId="{87A2F6DD-8D7F-49D1-AB38-FF256EEDCE83}" destId="{EFDA5662-0BFA-4F6B-8EEE-D2D9232DA023}" srcOrd="0" destOrd="0" parTransId="{51898C3A-FDAF-4CB9-9BEB-2CFD8394345D}" sibTransId="{28A17C16-CF4C-4BA8-8CFE-F3BA67F96E23}"/>
    <dgm:cxn modelId="{6B25B9B4-C198-4A93-9F0A-57B0C0DC0521}" type="presOf" srcId="{DCF5B077-EE3B-411C-AB71-5FE7AD708B01}" destId="{3A409A61-233F-4D74-ACFE-49EB593178CC}" srcOrd="0" destOrd="2" presId="urn:microsoft.com/office/officeart/2005/8/layout/vList4"/>
    <dgm:cxn modelId="{9BF982BE-693A-4A10-9B22-0268267AB6B8}" type="presOf" srcId="{0AC2134F-B187-44BF-B165-D2576DE58491}" destId="{1992AAD3-F1B0-4B50-892A-6DFC4AEA9420}" srcOrd="0" destOrd="1" presId="urn:microsoft.com/office/officeart/2005/8/layout/vList4"/>
    <dgm:cxn modelId="{9C7A04B4-A310-48D8-8221-0FF5F95A13F9}" type="presOf" srcId="{4C7F7E9B-8C56-47DD-86AA-9D43A3C53458}" destId="{D75C47DA-9FF1-4366-B241-9E273C495B14}" srcOrd="1" destOrd="1" presId="urn:microsoft.com/office/officeart/2005/8/layout/vList4"/>
    <dgm:cxn modelId="{DD75CD42-71C9-4C34-AEAE-101849D8884E}" type="presOf" srcId="{24EC636C-E178-4478-866B-75F59AD2CE1B}" destId="{BBCC040A-08C4-437A-BA57-CB8112CDE99A}" srcOrd="1" destOrd="0" presId="urn:microsoft.com/office/officeart/2005/8/layout/vList4"/>
    <dgm:cxn modelId="{68B60E67-FDFC-49A8-A9F7-F72E297FB331}" type="presOf" srcId="{28076AD3-34A7-4DFF-8D10-C222D7B54F30}" destId="{D75C47DA-9FF1-4366-B241-9E273C495B14}" srcOrd="1" destOrd="2" presId="urn:microsoft.com/office/officeart/2005/8/layout/vList4"/>
    <dgm:cxn modelId="{F68D1471-5DC5-4AEA-A8F6-FBA959ABC67E}" srcId="{24EC636C-E178-4478-866B-75F59AD2CE1B}" destId="{78575F1B-6B18-422A-AB8F-54011CE6AE74}" srcOrd="2" destOrd="0" parTransId="{D5CA155D-247E-4FCB-81F7-68F88E6DEC84}" sibTransId="{CC3C88FC-C74A-4DF9-8A55-B1DE5E7154E1}"/>
    <dgm:cxn modelId="{C25BB2B1-2D9A-46A7-9892-0BDE5AFAD526}" srcId="{87A2F6DD-8D7F-49D1-AB38-FF256EEDCE83}" destId="{19C209B6-70FC-42A2-9A3C-F8490C7C521F}" srcOrd="1" destOrd="0" parTransId="{FEB7EE65-64A0-48B9-9CDF-C76FC8662373}" sibTransId="{93ABCA70-2904-467C-A160-A0B1314C1B96}"/>
    <dgm:cxn modelId="{E53904C4-994D-4469-AC94-C945D6F21C32}" type="presOf" srcId="{042988FE-F545-447C-8510-5AFC67F59873}" destId="{5F378CC6-10BB-4E48-B4BF-92512F59A940}" srcOrd="0" destOrd="0" presId="urn:microsoft.com/office/officeart/2005/8/layout/vList4"/>
    <dgm:cxn modelId="{D0698CFB-BD6D-478F-BBDE-857199607065}" type="presOf" srcId="{C6F6877F-C9F0-44DB-A5DB-37A9DD648632}" destId="{3A409A61-233F-4D74-ACFE-49EB593178CC}" srcOrd="0" destOrd="1" presId="urn:microsoft.com/office/officeart/2005/8/layout/vList4"/>
    <dgm:cxn modelId="{C130D737-DA64-415B-8219-52D775B47776}" type="presOf" srcId="{28076AD3-34A7-4DFF-8D10-C222D7B54F30}" destId="{4605EAEE-B6FF-414F-94B6-B060AF9AF6A4}" srcOrd="0" destOrd="2" presId="urn:microsoft.com/office/officeart/2005/8/layout/vList4"/>
    <dgm:cxn modelId="{D0B2EAB6-FD31-4FBB-BC33-A13B045332D2}" type="presOf" srcId="{4F62322B-8208-48A2-A975-15130387A2A8}" destId="{5F378CC6-10BB-4E48-B4BF-92512F59A940}" srcOrd="0" destOrd="2" presId="urn:microsoft.com/office/officeart/2005/8/layout/vList4"/>
    <dgm:cxn modelId="{E346CBA9-4803-4120-9CA8-0CE9C5725169}" type="presOf" srcId="{24EC636C-E178-4478-866B-75F59AD2CE1B}" destId="{1992AAD3-F1B0-4B50-892A-6DFC4AEA9420}" srcOrd="0" destOrd="0" presId="urn:microsoft.com/office/officeart/2005/8/layout/vList4"/>
    <dgm:cxn modelId="{AF921BA1-85A5-4AEE-A584-01F4486B643B}" type="presOf" srcId="{87A2F6DD-8D7F-49D1-AB38-FF256EEDCE83}" destId="{6A953301-A196-4D0F-B993-8979A90B68B8}" srcOrd="0" destOrd="0" presId="urn:microsoft.com/office/officeart/2005/8/layout/vList4"/>
    <dgm:cxn modelId="{0CB6B765-586E-412F-BB37-07B2F93F755A}" type="presOf" srcId="{19C209B6-70FC-42A2-9A3C-F8490C7C521F}" destId="{BA2C9A82-1DC0-45AC-873F-6620BD6B1F30}" srcOrd="1" destOrd="0" presId="urn:microsoft.com/office/officeart/2005/8/layout/vList4"/>
    <dgm:cxn modelId="{34E1D3D6-03DB-4DAB-B51C-9528522845E8}" srcId="{87A2F6DD-8D7F-49D1-AB38-FF256EEDCE83}" destId="{042988FE-F545-447C-8510-5AFC67F59873}" srcOrd="2" destOrd="0" parTransId="{0408DD99-7687-44E5-9B98-47F34DA96C89}" sibTransId="{523B8978-9AC8-4382-ADBA-416404D60D66}"/>
    <dgm:cxn modelId="{4470F509-BA67-4E90-93DE-EA5D3B9079E4}" type="presOf" srcId="{19C209B6-70FC-42A2-9A3C-F8490C7C521F}" destId="{3A409A61-233F-4D74-ACFE-49EB593178CC}" srcOrd="0" destOrd="0" presId="urn:microsoft.com/office/officeart/2005/8/layout/vList4"/>
    <dgm:cxn modelId="{FCA5D163-9334-43AC-B7F8-9B51E82D1999}" type="presOf" srcId="{042988FE-F545-447C-8510-5AFC67F59873}" destId="{EA68DECB-B4EA-435F-8DB6-32E1C94FC1E3}" srcOrd="1" destOrd="0" presId="urn:microsoft.com/office/officeart/2005/8/layout/vList4"/>
    <dgm:cxn modelId="{079DF8E7-8BF6-4377-9A5A-CAEE03271AA3}" type="presOf" srcId="{EFDA5662-0BFA-4F6B-8EEE-D2D9232DA023}" destId="{4605EAEE-B6FF-414F-94B6-B060AF9AF6A4}" srcOrd="0" destOrd="0" presId="urn:microsoft.com/office/officeart/2005/8/layout/vList4"/>
    <dgm:cxn modelId="{94D7B367-81FC-4F4C-A4E9-C2416FBCFFC8}" srcId="{042988FE-F545-447C-8510-5AFC67F59873}" destId="{ACF20465-D7E1-409D-B7D3-DA6737989E1A}" srcOrd="0" destOrd="0" parTransId="{ACFBE8B2-0965-482D-937E-0DFEFF9A53E1}" sibTransId="{7181FD15-1476-4239-B749-15FC3BD27913}"/>
    <dgm:cxn modelId="{C8D7A186-4CB1-4A78-8385-B6488CF1BD7B}" type="presOf" srcId="{ACF20465-D7E1-409D-B7D3-DA6737989E1A}" destId="{5F378CC6-10BB-4E48-B4BF-92512F59A940}" srcOrd="0" destOrd="1" presId="urn:microsoft.com/office/officeart/2005/8/layout/vList4"/>
    <dgm:cxn modelId="{84B87CE6-04BD-4A89-8996-B62E06FB1D4C}" srcId="{24EC636C-E178-4478-866B-75F59AD2CE1B}" destId="{DF2EEFD1-B553-4EF7-A8BD-FC6B72B87243}" srcOrd="1" destOrd="0" parTransId="{07AAFAA4-AD7F-4E45-82EA-EF175808D507}" sibTransId="{472405A5-2349-4D0A-A778-3D3FDC947194}"/>
    <dgm:cxn modelId="{4EAFB700-2EEE-48F9-BEDB-B0755A7487B1}" type="presOf" srcId="{DCF5B077-EE3B-411C-AB71-5FE7AD708B01}" destId="{BA2C9A82-1DC0-45AC-873F-6620BD6B1F30}" srcOrd="1" destOrd="2" presId="urn:microsoft.com/office/officeart/2005/8/layout/vList4"/>
    <dgm:cxn modelId="{BA9B71DE-34B4-4EEC-A869-E1516716C252}" type="presParOf" srcId="{6A953301-A196-4D0F-B993-8979A90B68B8}" destId="{B89E8F46-2C47-42E1-8B3F-1049ECCF4E45}" srcOrd="0" destOrd="0" presId="urn:microsoft.com/office/officeart/2005/8/layout/vList4"/>
    <dgm:cxn modelId="{98E29307-3A54-4F0B-B8A5-4C5B3E04AA5B}" type="presParOf" srcId="{B89E8F46-2C47-42E1-8B3F-1049ECCF4E45}" destId="{4605EAEE-B6FF-414F-94B6-B060AF9AF6A4}" srcOrd="0" destOrd="0" presId="urn:microsoft.com/office/officeart/2005/8/layout/vList4"/>
    <dgm:cxn modelId="{C0736D82-25AC-4DA2-9BC6-AE003F3536A7}" type="presParOf" srcId="{B89E8F46-2C47-42E1-8B3F-1049ECCF4E45}" destId="{FD1184C4-0AE6-4508-9E61-E8BD42DEFF78}" srcOrd="1" destOrd="0" presId="urn:microsoft.com/office/officeart/2005/8/layout/vList4"/>
    <dgm:cxn modelId="{BF86173A-708F-4A59-8171-C4A3666394AF}" type="presParOf" srcId="{B89E8F46-2C47-42E1-8B3F-1049ECCF4E45}" destId="{D75C47DA-9FF1-4366-B241-9E273C495B14}" srcOrd="2" destOrd="0" presId="urn:microsoft.com/office/officeart/2005/8/layout/vList4"/>
    <dgm:cxn modelId="{C1EDA353-7E31-4650-9605-24ED37C4CF9A}" type="presParOf" srcId="{6A953301-A196-4D0F-B993-8979A90B68B8}" destId="{D30A3B16-EC0D-432B-BFE2-524E6EB430EA}" srcOrd="1" destOrd="0" presId="urn:microsoft.com/office/officeart/2005/8/layout/vList4"/>
    <dgm:cxn modelId="{A90C721B-65E7-46EA-9C0D-61D247992F5F}" type="presParOf" srcId="{6A953301-A196-4D0F-B993-8979A90B68B8}" destId="{3A8F93A1-3887-464A-9E76-D14E0993725F}" srcOrd="2" destOrd="0" presId="urn:microsoft.com/office/officeart/2005/8/layout/vList4"/>
    <dgm:cxn modelId="{B59B83C4-1031-428D-ACB2-60321A9481D5}" type="presParOf" srcId="{3A8F93A1-3887-464A-9E76-D14E0993725F}" destId="{3A409A61-233F-4D74-ACFE-49EB593178CC}" srcOrd="0" destOrd="0" presId="urn:microsoft.com/office/officeart/2005/8/layout/vList4"/>
    <dgm:cxn modelId="{1AB22D16-FC1D-431A-BB31-F994BBD24F20}" type="presParOf" srcId="{3A8F93A1-3887-464A-9E76-D14E0993725F}" destId="{AD8330D4-9E09-41C7-8F86-7A8C4C89109A}" srcOrd="1" destOrd="0" presId="urn:microsoft.com/office/officeart/2005/8/layout/vList4"/>
    <dgm:cxn modelId="{4B450CC2-C77E-4822-A5EC-DEE6E6EC40C1}" type="presParOf" srcId="{3A8F93A1-3887-464A-9E76-D14E0993725F}" destId="{BA2C9A82-1DC0-45AC-873F-6620BD6B1F30}" srcOrd="2" destOrd="0" presId="urn:microsoft.com/office/officeart/2005/8/layout/vList4"/>
    <dgm:cxn modelId="{89C8C9F2-7DBC-47C3-A811-7D0B3314FB64}" type="presParOf" srcId="{6A953301-A196-4D0F-B993-8979A90B68B8}" destId="{D334587E-28CF-426E-A885-B355DAE54B22}" srcOrd="3" destOrd="0" presId="urn:microsoft.com/office/officeart/2005/8/layout/vList4"/>
    <dgm:cxn modelId="{D30C1628-E1DC-444F-A8D3-4E5E3F43AE4D}" type="presParOf" srcId="{6A953301-A196-4D0F-B993-8979A90B68B8}" destId="{4DAB1229-E4A3-4ABB-BBB4-6FDA6B7745E3}" srcOrd="4" destOrd="0" presId="urn:microsoft.com/office/officeart/2005/8/layout/vList4"/>
    <dgm:cxn modelId="{FDBE0621-B984-4A3A-B2C3-8FDFD713F280}" type="presParOf" srcId="{4DAB1229-E4A3-4ABB-BBB4-6FDA6B7745E3}" destId="{5F378CC6-10BB-4E48-B4BF-92512F59A940}" srcOrd="0" destOrd="0" presId="urn:microsoft.com/office/officeart/2005/8/layout/vList4"/>
    <dgm:cxn modelId="{97C10E78-FD43-4529-A4D3-984E00663063}" type="presParOf" srcId="{4DAB1229-E4A3-4ABB-BBB4-6FDA6B7745E3}" destId="{73BCEA08-A4A3-42C8-989D-9AE8993A16A1}" srcOrd="1" destOrd="0" presId="urn:microsoft.com/office/officeart/2005/8/layout/vList4"/>
    <dgm:cxn modelId="{AF895B32-5CB4-4F1E-9B1B-40C8AAE5317F}" type="presParOf" srcId="{4DAB1229-E4A3-4ABB-BBB4-6FDA6B7745E3}" destId="{EA68DECB-B4EA-435F-8DB6-32E1C94FC1E3}" srcOrd="2" destOrd="0" presId="urn:microsoft.com/office/officeart/2005/8/layout/vList4"/>
    <dgm:cxn modelId="{DC11D738-BFD1-4A06-97BA-10BB36C38689}" type="presParOf" srcId="{6A953301-A196-4D0F-B993-8979A90B68B8}" destId="{C1797EE8-DBDA-4045-A5B6-4E7BA98DF1B7}" srcOrd="5" destOrd="0" presId="urn:microsoft.com/office/officeart/2005/8/layout/vList4"/>
    <dgm:cxn modelId="{7F08C079-2471-49A0-8B6F-8443F3FF3117}" type="presParOf" srcId="{6A953301-A196-4D0F-B993-8979A90B68B8}" destId="{EDCF3FB0-8629-4B7B-9611-FED0EDDBADF3}" srcOrd="6" destOrd="0" presId="urn:microsoft.com/office/officeart/2005/8/layout/vList4"/>
    <dgm:cxn modelId="{D1341558-5EE2-41EC-B372-134BA1627018}" type="presParOf" srcId="{EDCF3FB0-8629-4B7B-9611-FED0EDDBADF3}" destId="{1992AAD3-F1B0-4B50-892A-6DFC4AEA9420}" srcOrd="0" destOrd="0" presId="urn:microsoft.com/office/officeart/2005/8/layout/vList4"/>
    <dgm:cxn modelId="{F582B344-997D-446D-83F8-96BB5325A578}" type="presParOf" srcId="{EDCF3FB0-8629-4B7B-9611-FED0EDDBADF3}" destId="{A464C313-2B1A-4D50-8457-70F83935641E}" srcOrd="1" destOrd="0" presId="urn:microsoft.com/office/officeart/2005/8/layout/vList4"/>
    <dgm:cxn modelId="{21055EC9-19F6-44B8-846C-E5A97DD23A1E}" type="presParOf" srcId="{EDCF3FB0-8629-4B7B-9611-FED0EDDBADF3}" destId="{BBCC040A-08C4-437A-BA57-CB8112CDE99A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EAEE-B6FF-414F-94B6-B060AF9AF6A4}">
      <dsp:nvSpPr>
        <dsp:cNvPr id="0" name=""/>
        <dsp:cNvSpPr/>
      </dsp:nvSpPr>
      <dsp:spPr>
        <a:xfrm>
          <a:off x="159161" y="0"/>
          <a:ext cx="7387400" cy="1164468"/>
        </a:xfrm>
        <a:prstGeom prst="roundRect">
          <a:avLst>
            <a:gd name="adj" fmla="val 10000"/>
          </a:avLst>
        </a:prstGeom>
        <a:solidFill>
          <a:srgbClr val="5100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Financial Recor</a:t>
          </a: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ds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Does the rep payee meet all of the beneficiary’s financial needs?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Does the beneficiary have access to personal spending money?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8278" y="0"/>
        <a:ext cx="5798284" cy="1164468"/>
      </dsp:txXfrm>
    </dsp:sp>
    <dsp:sp modelId="{FD1184C4-0AE6-4508-9E61-E8BD42DEFF78}">
      <dsp:nvSpPr>
        <dsp:cNvPr id="0" name=""/>
        <dsp:cNvSpPr/>
      </dsp:nvSpPr>
      <dsp:spPr>
        <a:xfrm>
          <a:off x="640081" y="116446"/>
          <a:ext cx="826824" cy="9315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09A61-233F-4D74-ACFE-49EB593178CC}">
      <dsp:nvSpPr>
        <dsp:cNvPr id="0" name=""/>
        <dsp:cNvSpPr/>
      </dsp:nvSpPr>
      <dsp:spPr>
        <a:xfrm>
          <a:off x="159161" y="1280915"/>
          <a:ext cx="7387400" cy="1164468"/>
        </a:xfrm>
        <a:prstGeom prst="roundRect">
          <a:avLst>
            <a:gd name="adj" fmla="val 10000"/>
          </a:avLst>
        </a:prstGeom>
        <a:solidFill>
          <a:srgbClr val="5100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Clarify Rep Payee Responsibilities</a:t>
          </a:r>
          <a:endParaRPr lang="en-US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Recommend SSA contact rep payee to provide more training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 information such as the “SSA Guide for Rep Payees”</a:t>
          </a:r>
        </a:p>
      </dsp:txBody>
      <dsp:txXfrm>
        <a:off x="1748278" y="1280915"/>
        <a:ext cx="5798284" cy="1164468"/>
      </dsp:txXfrm>
    </dsp:sp>
    <dsp:sp modelId="{AD8330D4-9E09-41C7-8F86-7A8C4C89109A}">
      <dsp:nvSpPr>
        <dsp:cNvPr id="0" name=""/>
        <dsp:cNvSpPr/>
      </dsp:nvSpPr>
      <dsp:spPr>
        <a:xfrm>
          <a:off x="640081" y="1397362"/>
          <a:ext cx="826824" cy="9315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8CC6-10BB-4E48-B4BF-92512F59A940}">
      <dsp:nvSpPr>
        <dsp:cNvPr id="0" name=""/>
        <dsp:cNvSpPr/>
      </dsp:nvSpPr>
      <dsp:spPr>
        <a:xfrm>
          <a:off x="159161" y="2561830"/>
          <a:ext cx="7387400" cy="1164468"/>
        </a:xfrm>
        <a:prstGeom prst="roundRect">
          <a:avLst>
            <a:gd name="adj" fmla="val 10000"/>
          </a:avLst>
        </a:prstGeom>
        <a:solidFill>
          <a:srgbClr val="5100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Non-urgent referrals</a:t>
          </a:r>
          <a:endParaRPr lang="en-US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Connect beneficiaries to community resources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Non-urgent referrals back to the P&amp;As, i.e. Voting Registration, Restoration of Rights, Supported Decision-Making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8278" y="2561830"/>
        <a:ext cx="5798284" cy="1164468"/>
      </dsp:txXfrm>
    </dsp:sp>
    <dsp:sp modelId="{73BCEA08-A4A3-42C8-989D-9AE8993A16A1}">
      <dsp:nvSpPr>
        <dsp:cNvPr id="0" name=""/>
        <dsp:cNvSpPr/>
      </dsp:nvSpPr>
      <dsp:spPr>
        <a:xfrm>
          <a:off x="640081" y="2686866"/>
          <a:ext cx="826824" cy="9143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2AAD3-F1B0-4B50-892A-6DFC4AEA9420}">
      <dsp:nvSpPr>
        <dsp:cNvPr id="0" name=""/>
        <dsp:cNvSpPr/>
      </dsp:nvSpPr>
      <dsp:spPr>
        <a:xfrm>
          <a:off x="159161" y="3842745"/>
          <a:ext cx="7387400" cy="1164468"/>
        </a:xfrm>
        <a:prstGeom prst="roundRect">
          <a:avLst>
            <a:gd name="adj" fmla="val 10000"/>
          </a:avLst>
        </a:prstGeom>
        <a:solidFill>
          <a:srgbClr val="5100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Urgent Referrals</a:t>
          </a:r>
          <a:endParaRPr lang="en-US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Financial misuse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Health/Safety concerns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Referral to P&amp;A Monitoring Program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8278" y="3842745"/>
        <a:ext cx="5798284" cy="1164468"/>
      </dsp:txXfrm>
    </dsp:sp>
    <dsp:sp modelId="{A464C313-2B1A-4D50-8457-70F83935641E}">
      <dsp:nvSpPr>
        <dsp:cNvPr id="0" name=""/>
        <dsp:cNvSpPr/>
      </dsp:nvSpPr>
      <dsp:spPr>
        <a:xfrm>
          <a:off x="640081" y="3959192"/>
          <a:ext cx="826824" cy="9315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92A28-B43A-4F87-ADF1-9973643F0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07376-E59D-4E1E-B2F8-07AEBB30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17014"/>
          <a:stretch/>
        </p:blipFill>
        <p:spPr>
          <a:xfrm>
            <a:off x="0" y="0"/>
            <a:ext cx="4191000" cy="4067003"/>
          </a:xfrm>
          <a:prstGeom prst="rect">
            <a:avLst/>
          </a:prstGeom>
          <a:solidFill>
            <a:srgbClr val="00583D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609600"/>
            <a:ext cx="4038600" cy="26860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696260"/>
            <a:ext cx="403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0C142B-03E8-4306-BA1E-46C71C7C4A1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012621"/>
            <a:ext cx="3094342" cy="87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4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31A50-50D8-4E34-93CA-4158D6E811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66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3A957-EF9E-4140-8108-CF95D956E4E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125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17014"/>
          <a:stretch/>
        </p:blipFill>
        <p:spPr>
          <a:xfrm>
            <a:off x="0" y="0"/>
            <a:ext cx="4191000" cy="4067003"/>
          </a:xfrm>
          <a:prstGeom prst="rect">
            <a:avLst/>
          </a:prstGeom>
          <a:solidFill>
            <a:srgbClr val="00583D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609600"/>
            <a:ext cx="4038600" cy="26860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696260"/>
            <a:ext cx="403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0C142B-03E8-4306-BA1E-46C71C7C4A1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012621"/>
            <a:ext cx="3094342" cy="87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6AC4D3-53D7-45EF-864E-8B55215C3E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88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2C4E6-ECC5-4E2F-8C79-240A315793D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47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5FFDB-4C5C-4488-A555-7D2C826BA63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819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E3321F-4B12-4211-B756-31824364A63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308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D2D523-9571-4107-8558-43798ECC9B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285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4533900" y="1851600"/>
            <a:ext cx="76200" cy="91440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943600"/>
            <a:ext cx="21336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175F9-ED6F-47BD-8086-D88C76B8ECF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378500" y="2092500"/>
            <a:ext cx="381000" cy="9150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5000" y="1600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National Disability Rights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820 First Street, NE, Suite 740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Washington, DC 20002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Tel. 202-408-9514  ◊  Fax: 202-408-9520  ◊  TTY: 202-408-9521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www.ndrn.org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684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5158C-E12A-4023-A66E-9287EEF2C85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0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6AC4D3-53D7-45EF-864E-8B55215C3E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28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D34C67-6E7C-45A3-8D03-3F1C93703B6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545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31A50-50D8-4E34-93CA-4158D6E811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83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3A957-EF9E-4140-8108-CF95D956E4E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19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2C4E6-ECC5-4E2F-8C79-240A315793D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5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5FFDB-4C5C-4488-A555-7D2C826BA63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02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E3321F-4B12-4211-B756-31824364A63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72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D2D523-9571-4107-8558-43798ECC9B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0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4533900" y="1851600"/>
            <a:ext cx="76200" cy="91440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943600"/>
            <a:ext cx="21336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175F9-ED6F-47BD-8086-D88C76B8ECF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378500" y="2092500"/>
            <a:ext cx="381000" cy="9150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5000" y="1600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National Disability Rights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820 First Street, NE, Suite 740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Washington, DC 20002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Tel. 202-408-9514  ◊  Fax: 202-408-9520  ◊  TTY: 202-408-9521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www.ndrn.org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3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5158C-E12A-4023-A66E-9287EEF2C85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97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D34C67-6E7C-45A3-8D03-3F1C93703B6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 userDrawn="1"/>
        </p:nvSpPr>
        <p:spPr>
          <a:xfrm rot="-2700000">
            <a:off x="-516531" y="-128120"/>
            <a:ext cx="1499263" cy="738576"/>
          </a:xfrm>
          <a:prstGeom prst="triangle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666897" y="0"/>
            <a:ext cx="76962" cy="6862408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51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33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45ACD-3B4F-4792-9458-2348800026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26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45ACD-3B4F-4792-9458-2348800026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EB0277-2FB6-4401-ABBF-FB44B2DDD4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g4GmEEbuz0" TargetMode="External"/><Relationship Id="rId5" Type="http://schemas.openxmlformats.org/officeDocument/2006/relationships/hyperlink" Target="https://youtu.be/Gg4GmEEbuz0" TargetMode="External"/><Relationship Id="rId4" Type="http://schemas.openxmlformats.org/officeDocument/2006/relationships/hyperlink" Target="https://www.ndrn.org/about/ndrn-member-agenc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Map is covered in purple dots to indicate where reviews have been conducted" title="Map of United States and Territories">
            <a:extLst>
              <a:ext uri="{FF2B5EF4-FFF2-40B4-BE49-F238E27FC236}">
                <a16:creationId xmlns:a16="http://schemas.microsoft.com/office/drawing/2014/main" id="{2CA5AE94-6712-406B-B185-45CA440A9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34" y="1975556"/>
            <a:ext cx="6993465" cy="466231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867" y="252059"/>
            <a:ext cx="8229600" cy="172349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Strengthening Protections for Social Security </a:t>
            </a:r>
            <a:r>
              <a:rPr lang="en-US" sz="4000" b="1" dirty="0" smtClean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Beneficiaries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31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About Representative Payees</a:t>
            </a:r>
            <a:endParaRPr lang="en-US" sz="4000" b="1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5.7 million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payees managing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70 billion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annual benefits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 million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beneficiaries.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 Institutions (public and private)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Fee-for-Service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Payees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Nursing Facilities / Assisted Living Facilities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Service Organizations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Payees, including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11945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Scope of P&amp;A’s Rep Payee Review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71022"/>
              </p:ext>
            </p:extLst>
          </p:nvPr>
        </p:nvGraphicFramePr>
        <p:xfrm>
          <a:off x="457201" y="1600200"/>
          <a:ext cx="7705724" cy="501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0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Rep Payee Reviews during COVID-19</a:t>
            </a:r>
            <a:endParaRPr lang="en-US" sz="3200" b="1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 Payee Reviews are conducted over the phone, in-person, or combination of both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Outreach – P&amp;As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creating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fact sheets,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surveys to providers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P&amp;As are providing information, resources, and referrals regarding: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safety measures,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ccess to personal protective equipment, and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impact payments</a:t>
            </a:r>
          </a:p>
        </p:txBody>
      </p:sp>
    </p:spTree>
    <p:extLst>
      <p:ext uri="{BB962C8B-B14F-4D97-AF65-F5344CB8AC3E}">
        <p14:creationId xmlns:p14="http://schemas.microsoft.com/office/powerpoint/2010/main" val="12187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Rep Payee Reviews during COVID-19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that congregate care facilities have access to PPE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Informing providers about COVID-19 testing locations and requirements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Preventing illegal evictions based 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test results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Assisting provider with accessing supplemental funding and staffing resourc</a:t>
            </a:r>
            <a:r>
              <a:rPr lang="en-US" dirty="0" smtClean="0"/>
              <a:t>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6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86522"/>
            <a:ext cx="84963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I contact my P&amp;A’s rep payee program?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g4GmEEbuz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91406" y="1524772"/>
            <a:ext cx="6275388" cy="35299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87866" y="5433928"/>
            <a:ext cx="6827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Click here to find your P&amp;A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Click here to learn how to recommend a payee for a rep payee review.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273</Words>
  <Application>Microsoft Office PowerPoint</Application>
  <PresentationFormat>On-screen Show (4:3)</PresentationFormat>
  <Paragraphs>40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 Black</vt:lpstr>
      <vt:lpstr>1_Office Theme</vt:lpstr>
      <vt:lpstr>Office Theme</vt:lpstr>
      <vt:lpstr>Strengthening Protections for Social Security Beneficiaries</vt:lpstr>
      <vt:lpstr>About Representative Payees</vt:lpstr>
      <vt:lpstr>Scope of P&amp;A’s Rep Payee Review</vt:lpstr>
      <vt:lpstr>Rep Payee Reviews during COVID-19</vt:lpstr>
      <vt:lpstr>Impact of Rep Payee Reviews during COVID-19</vt:lpstr>
      <vt:lpstr>How do I contact my P&amp;A’s rep payee program?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Protections for Social Security Beneficiaries</dc:title>
  <dc:creator>Danielle Whetton</dc:creator>
  <cp:lastModifiedBy>RoseAnn</cp:lastModifiedBy>
  <cp:revision>22</cp:revision>
  <dcterms:created xsi:type="dcterms:W3CDTF">2020-08-27T18:28:02Z</dcterms:created>
  <dcterms:modified xsi:type="dcterms:W3CDTF">2020-09-02T21:10:46Z</dcterms:modified>
</cp:coreProperties>
</file>